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5" r:id="rId2"/>
    <p:sldMasterId id="2147483660" r:id="rId3"/>
    <p:sldMasterId id="2147483673" r:id="rId4"/>
  </p:sldMasterIdLst>
  <p:notesMasterIdLst>
    <p:notesMasterId r:id="rId21"/>
  </p:notesMasterIdLst>
  <p:handoutMasterIdLst>
    <p:handoutMasterId r:id="rId22"/>
  </p:handoutMasterIdLst>
  <p:sldIdLst>
    <p:sldId id="260" r:id="rId5"/>
    <p:sldId id="258" r:id="rId6"/>
    <p:sldId id="274" r:id="rId7"/>
    <p:sldId id="275" r:id="rId8"/>
    <p:sldId id="263" r:id="rId9"/>
    <p:sldId id="281" r:id="rId10"/>
    <p:sldId id="282" r:id="rId11"/>
    <p:sldId id="276" r:id="rId12"/>
    <p:sldId id="277" r:id="rId13"/>
    <p:sldId id="278" r:id="rId14"/>
    <p:sldId id="283" r:id="rId15"/>
    <p:sldId id="284" r:id="rId16"/>
    <p:sldId id="285" r:id="rId17"/>
    <p:sldId id="279" r:id="rId18"/>
    <p:sldId id="280" r:id="rId19"/>
    <p:sldId id="273" r:id="rId20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D00"/>
    <a:srgbClr val="16211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8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2D094AAD-E2C5-49B9-B77C-EAF415742E33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E3ABA1FA-4257-4445-A58F-C3A30D63315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BFD00859-CB72-4C3E-8F56-1C8E42948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ＭＳ Ｐゴシック" pitchFamily="100" charset="-128"/>
        <a:cs typeface="ＭＳ Ｐゴシック" pitchFamily="10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ＭＳ Ｐゴシック" pitchFamily="10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ＭＳ Ｐゴシック" pitchFamily="10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ＭＳ Ｐゴシック" pitchFamily="10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00" charset="0"/>
        <a:ea typeface="ＭＳ Ｐゴシック" pitchFamily="10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8007" y="546096"/>
            <a:ext cx="7927986" cy="1470025"/>
          </a:xfrm>
        </p:spPr>
        <p:txBody>
          <a:bodyPr/>
          <a:lstStyle>
            <a:lvl1pPr marL="288000" indent="-284400" algn="l">
              <a:lnSpc>
                <a:spcPct val="140000"/>
              </a:lnSpc>
              <a:spcBef>
                <a:spcPts val="1680"/>
              </a:spcBef>
              <a:defRPr sz="6000"/>
            </a:lvl1pPr>
          </a:lstStyle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08006" y="1987548"/>
            <a:ext cx="7927987" cy="1752600"/>
          </a:xfrm>
        </p:spPr>
        <p:txBody>
          <a:bodyPr/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  <p:sp>
        <p:nvSpPr>
          <p:cNvPr id="14" name="Pladsholder til tekst 13"/>
          <p:cNvSpPr>
            <a:spLocks noGrp="1"/>
          </p:cNvSpPr>
          <p:nvPr>
            <p:ph type="body" sz="quarter" idx="10"/>
          </p:nvPr>
        </p:nvSpPr>
        <p:spPr>
          <a:xfrm>
            <a:off x="608007" y="4316416"/>
            <a:ext cx="7567618" cy="1274762"/>
          </a:xfrm>
        </p:spPr>
        <p:txBody>
          <a:bodyPr/>
          <a:lstStyle>
            <a:lvl1pPr>
              <a:buFontTx/>
              <a:buNone/>
              <a:defRPr sz="1600" baseline="0"/>
            </a:lvl1pPr>
            <a:lvl2pPr>
              <a:buNone/>
              <a:defRPr/>
            </a:lvl2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E15E56C4-06E4-4C9F-BBF3-F7AF915BFF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31FBDEC7-D233-44F3-95BD-61BBFB214A7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FB302-292C-4D4F-9B19-38B4877B748E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9F413-5089-4843-AD27-9D3EBDF7C08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9682C-B0A9-4CFE-A921-B49BADC734AA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C4DBE-1661-497C-87CC-5DC45097F0F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D9690-5C35-4F6D-82B9-D6E94390B83A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47B29-0464-4F7A-BADE-FDFBCA932C2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A21AE-8613-4028-87AC-ABD68B04E298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16C9A-6D66-4873-8E02-02E99804341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86B13-5525-48DD-B139-6FD9DE6EC527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026F7-EA7D-4B9B-8F27-DBD09079542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6DB24-62E8-4A17-9123-651B9140F935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6171-4EB2-4EF6-B43F-2ED27473EDF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1BD4-E0A1-4748-9F7B-8909FADF57CE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7426-4398-4B7F-AB26-CBD4930A3E9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24603-836B-4D87-ACF7-9FA589FD5620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774A7-FCC4-46A2-8135-6BBA060DA2E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2CD23"/>
              </a:buClr>
              <a:buSzPct val="70000"/>
              <a:buFont typeface="Wingdings 2" pitchFamily="18" charset="2"/>
              <a:buChar char=""/>
              <a:defRPr/>
            </a:lvl1pPr>
            <a:lvl2pPr>
              <a:buClr>
                <a:srgbClr val="C2CD00"/>
              </a:buClr>
              <a:buFont typeface="Verdana" pitchFamily="34" charset="0"/>
              <a:buChar char="–"/>
              <a:defRPr/>
            </a:lvl2pPr>
            <a:lvl3pPr>
              <a:buClr>
                <a:srgbClr val="C2CD00"/>
              </a:buClr>
              <a:defRPr/>
            </a:lvl3pPr>
            <a:lvl4pPr>
              <a:buClr>
                <a:srgbClr val="C2CD00"/>
              </a:buClr>
              <a:defRPr/>
            </a:lvl4pPr>
            <a:lvl5pPr>
              <a:buClr>
                <a:srgbClr val="C2CD00"/>
              </a:buClr>
              <a:defRPr/>
            </a:lvl5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4025-0D4B-4319-8BD1-1FF466530969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2B28F-94D7-4048-AEBD-E23992A10B0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7BEDC-E563-431A-828F-69A32C79829D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DA88D-832A-46BC-9D77-D163C420F3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1A0CA-47A0-4566-AB15-662A729EBFBA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BA13-357E-46E5-8679-674F073E2EA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BA3C8-248A-4982-B94E-F817395AEEC2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A0E9A-A640-46D2-A7ED-4CF6649E94B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DC914-D23B-490C-A0EF-2161F4D07666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138B5-2B64-4FE8-88DC-57B67739A80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2ADF0-3A04-4D7B-A5B2-B76D28893F3B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00D0-8360-470E-9068-DFA8E7F6F5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35AE-C2DA-446A-8DC2-EFE17A2BAF0F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2A18-8C57-4F7D-AF07-9E393239351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C0119-A3A5-4816-8A1B-B1A4A0DC8E87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F93D-FA1A-418A-8867-9C88660F437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6E29-E049-42DB-8047-B2E73E854F0D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1F64-BA35-44E8-BA92-73F7D0817DC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1A42C-B1C1-47B2-A84D-EF1D28A47077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D31B1-45B4-441D-AE23-381BAC01BB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F30E-0EFB-4352-926E-F0269DFEF743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5459C-2863-403A-8123-482CF26DD31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C73BF-37E9-43DE-B44A-248FFF52E40E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6A7D-541E-4E80-A60C-BA333009305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E1072-E807-4C6B-90A9-2B866F8ECD6F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D1FD-242E-435D-B25F-A6B0B6B3E98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F8D-30E0-405E-8FE3-8536BD1E6DA2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5AFAF-8CAB-4E05-8E99-8B6AAB69DDB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E4F6-D256-443F-B3CB-873CDE5B08A1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97DDA-14AB-47A9-91F1-460894EDADD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F7DD6-C282-4099-8C70-918A678FDE40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2D583-0582-4330-A079-F893E347668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2ED6-2CB7-426A-B7F9-579BCA0B7A21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30DE2-E1F9-47B1-B894-4C7ACE9DA30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D5613-0386-4181-90A8-C54F3E89A04D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517CC-5303-448A-9D81-70E11A0A66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200B-F488-479E-84B8-562D22169291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AF690-0CFB-4632-92DA-047E5B17178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286D-FB9D-4DC5-851E-BCB83592F31E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83E9E-17CB-42C7-A4BA-CDED0CD9F4C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59EF-6B6B-4B52-B8C1-52BE64418588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29E0-831B-4DAA-8D0C-9B4503E29D6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49DE-C4DB-4D3E-9776-6DA9B8DE753A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E4DA-8B20-4FB4-A637-15DB2E54F1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C5B4-36BA-44B3-8E58-0F4CC86D1A34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582A4-94E1-4F61-877A-08682811FC5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7919-1386-4386-9E7E-B8CF89CBB0E7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E4D5-847E-443C-90F6-6B4753CA0B7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989D-8EA6-4935-B96F-221C11E12F22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793E-017C-40C5-B8CD-590F18E0541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9B15E-F937-4963-B39F-230956CE72FE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10D1A-7483-4684-AD6A-E0AFD679BC5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8E8-AEED-47A9-8B98-702031FBE14A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D80FB-2516-477C-A0C3-4D6F7107682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D9948958-0DF9-466F-9DB9-FF64812E331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EA6DB649-304E-432F-80F9-85BD988EE97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A7AC2490-63A4-40CE-A8C9-AA394463637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2A8EDD56-83AB-4B41-9567-EEB2B5CEE89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pic>
        <p:nvPicPr>
          <p:cNvPr id="1028" name="Picture 4" descr="AgroTech_Logo_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4825" y="5759450"/>
            <a:ext cx="2695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groTech_Bar_P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02688" y="0"/>
            <a:ext cx="246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97" r:id="rId3"/>
    <p:sldLayoutId id="2147483760" r:id="rId4"/>
    <p:sldLayoutId id="2147483761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100" charset="0"/>
          <a:ea typeface="ＭＳ Ｐゴシック" pitchFamily="100" charset="-128"/>
          <a:cs typeface="ＭＳ Ｐゴシック" pitchFamily="100" charset="-128"/>
        </a:defRPr>
      </a:lvl2pPr>
      <a:lvl3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100" charset="0"/>
          <a:ea typeface="ＭＳ Ｐゴシック" pitchFamily="100" charset="-128"/>
          <a:cs typeface="ＭＳ Ｐゴシック" pitchFamily="100" charset="-128"/>
        </a:defRPr>
      </a:lvl3pPr>
      <a:lvl4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100" charset="0"/>
          <a:ea typeface="ＭＳ Ｐゴシック" pitchFamily="100" charset="-128"/>
          <a:cs typeface="ＭＳ Ｐゴシック" pitchFamily="100" charset="-128"/>
        </a:defRPr>
      </a:lvl4pPr>
      <a:lvl5pPr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Verdana" pitchFamily="100" charset="0"/>
          <a:ea typeface="ＭＳ Ｐゴシック" pitchFamily="100" charset="-128"/>
          <a:cs typeface="ＭＳ Ｐゴシック" pitchFamily="10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00" charset="0"/>
          <a:ea typeface="ＭＳ Ｐゴシック" pitchFamily="100" charset="-128"/>
          <a:cs typeface="ＭＳ Ｐゴシック" pitchFamily="100" charset="-128"/>
        </a:defRPr>
      </a:lvl9pPr>
    </p:titleStyle>
    <p:bodyStyle>
      <a:lvl1pPr marL="287338" indent="-284163" algn="l" rtl="0" fontAlgn="base">
        <a:lnSpc>
          <a:spcPct val="140000"/>
        </a:lnSpc>
        <a:spcBef>
          <a:spcPts val="438"/>
        </a:spcBef>
        <a:spcAft>
          <a:spcPct val="0"/>
        </a:spcAft>
        <a:buFont typeface="Arial" pitchFamily="34" charset="0"/>
        <a:buChar char="*"/>
        <a:defRPr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Verdana" pitchFamily="34" charset="0"/>
          <a:ea typeface="+mn-ea"/>
          <a:cs typeface="ＭＳ Ｐゴシック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Verdana" pitchFamily="34" charset="0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2051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659E1AAF-82BB-4C49-8964-FFC5CDBD045C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4B10FD19-9E40-4403-8EFF-8CE6A60F14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3075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1945481E-73B5-4F14-BC95-FB77CBBFA617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D892D9A1-6A31-4F5C-9A12-EA41FAC2B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4099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D4B2335E-2B68-4C02-AEFD-EF7EAAF8896F}" type="datetimeFigureOut">
              <a:rPr lang="da-DK"/>
              <a:pPr>
                <a:defRPr/>
              </a:pPr>
              <a:t>02-03-2009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100" charset="-128"/>
                <a:cs typeface="+mn-cs"/>
              </a:defRPr>
            </a:lvl1pPr>
          </a:lstStyle>
          <a:p>
            <a:pPr>
              <a:defRPr/>
            </a:pPr>
            <a:fld id="{7FF317F6-282C-4419-B540-EA3376B98EB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ctrTitle"/>
          </p:nvPr>
        </p:nvSpPr>
        <p:spPr>
          <a:xfrm>
            <a:off x="642938" y="571500"/>
            <a:ext cx="7927975" cy="2714625"/>
          </a:xfrm>
        </p:spPr>
        <p:txBody>
          <a:bodyPr/>
          <a:lstStyle/>
          <a:p>
            <a:pPr marL="287338" indent="-284163" algn="ctr">
              <a:spcBef>
                <a:spcPts val="1675"/>
              </a:spcBef>
            </a:pPr>
            <a:r>
              <a:rPr lang="da-DK" sz="4000" dirty="0" smtClean="0"/>
              <a:t>ETV i praksis</a:t>
            </a:r>
            <a:r>
              <a:rPr lang="da-DK" sz="2600" dirty="0" smtClean="0"/>
              <a:t/>
            </a:r>
            <a:br>
              <a:rPr lang="da-DK" sz="2600" dirty="0" smtClean="0"/>
            </a:br>
            <a:r>
              <a:rPr lang="da-DK" sz="2400" dirty="0" smtClean="0"/>
              <a:t>Hvem gavner ETV? </a:t>
            </a:r>
            <a:br>
              <a:rPr lang="da-DK" sz="2400" dirty="0" smtClean="0"/>
            </a:br>
            <a:r>
              <a:rPr lang="da-DK" sz="2400" dirty="0" smtClean="0"/>
              <a:t> - Eksempler </a:t>
            </a:r>
            <a:r>
              <a:rPr lang="da-DK" sz="2400" dirty="0" smtClean="0"/>
              <a:t>fra landbrugssektoren</a:t>
            </a:r>
          </a:p>
        </p:txBody>
      </p:sp>
      <p:sp>
        <p:nvSpPr>
          <p:cNvPr id="12291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08013" y="4643438"/>
            <a:ext cx="7567612" cy="947737"/>
          </a:xfrm>
        </p:spPr>
        <p:txBody>
          <a:bodyPr/>
          <a:lstStyle/>
          <a:p>
            <a:r>
              <a:rPr lang="da-DK" dirty="0" smtClean="0"/>
              <a:t>Præsenteret på DANETV ekspertgruppemøde i Taastrup , 3. marts 2009</a:t>
            </a:r>
          </a:p>
          <a:p>
            <a:r>
              <a:rPr lang="da-DK" dirty="0" smtClean="0"/>
              <a:t>Thorkild Q Frandsen, </a:t>
            </a:r>
            <a:r>
              <a:rPr lang="da-DK" dirty="0" err="1" smtClean="0"/>
              <a:t>AgroTech</a:t>
            </a:r>
            <a:endParaRPr lang="da-D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1: Gylleseparering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6002"/>
                <a:gridCol w="538639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600" b="0" dirty="0" smtClean="0"/>
                        <a:t>Mål</a:t>
                      </a:r>
                      <a:endParaRPr lang="da-DK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b="0" baseline="0" dirty="0" smtClean="0"/>
                        <a:t>At udskille gyllens tørstof (og organisk bundne næringsstoffer) i en eller flere faste fraktioner.</a:t>
                      </a:r>
                      <a:endParaRPr lang="da-DK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Primære miljøeffekter</a:t>
                      </a:r>
                    </a:p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da-DK" sz="1600" dirty="0" smtClean="0"/>
                        <a:t>Tørstoffraktionen udgør</a:t>
                      </a:r>
                      <a:r>
                        <a:rPr lang="da-DK" sz="1600" baseline="0" dirty="0" smtClean="0"/>
                        <a:t> et forbedret biogassubstrat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da-DK" sz="1600" baseline="0" dirty="0" smtClean="0"/>
                        <a:t>Reduceret udvaskning af N og P fra markdrift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Sekundære miljøeffekter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da-DK" sz="1600" dirty="0" smtClean="0"/>
                        <a:t>Reduceret</a:t>
                      </a:r>
                      <a:r>
                        <a:rPr lang="da-DK" sz="1600" baseline="0" dirty="0" smtClean="0"/>
                        <a:t> lugt fra udbringning af gylle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da-DK" sz="1600" baseline="0" dirty="0" smtClean="0"/>
                        <a:t>Reduceret forbrug af handelsgødning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Landbrugeren </a:t>
                      </a:r>
                      <a:r>
                        <a:rPr lang="da-DK" sz="1600" baseline="0" dirty="0" smtClean="0"/>
                        <a:t>opnår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da-DK" sz="1600" dirty="0" smtClean="0"/>
                        <a:t>Forbedret</a:t>
                      </a:r>
                      <a:r>
                        <a:rPr lang="da-DK" sz="1600" baseline="0" dirty="0" smtClean="0"/>
                        <a:t> afsætning af overskudsnæringsstoffer</a:t>
                      </a:r>
                      <a:endParaRPr lang="da-DK" sz="16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da-DK" sz="1600" dirty="0" smtClean="0"/>
                        <a:t>Reduceret krav til harmoniareal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da-DK" sz="1600" dirty="0" smtClean="0"/>
                        <a:t>Genvej</a:t>
                      </a:r>
                      <a:r>
                        <a:rPr lang="da-DK" sz="1600" baseline="0" dirty="0" smtClean="0"/>
                        <a:t> til miljøgodkendelse</a:t>
                      </a:r>
                      <a:endParaRPr lang="da-DK" sz="160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da-DK" sz="1600" dirty="0" smtClean="0"/>
                        <a:t>Besparelse i indkøb af handelsgødning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Primære måleparametre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Separeringseffektivitet mht. N, P og tørstof</a:t>
                      </a:r>
                    </a:p>
                    <a:p>
                      <a:r>
                        <a:rPr lang="da-DK" sz="1600" dirty="0" smtClean="0"/>
                        <a:t>Anlæggets kapacitet, elforbrug,</a:t>
                      </a:r>
                      <a:r>
                        <a:rPr lang="da-DK" sz="1600" baseline="0" dirty="0" smtClean="0"/>
                        <a:t> forbrug af tilsætningsstof.</a:t>
                      </a:r>
                      <a:endParaRPr lang="da-DK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6" descr="Westfalia_dekanter_Foul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452840" cy="258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Billede 5" descr="Pieralisi_dekan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785794"/>
            <a:ext cx="3667120" cy="274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[Separator Kolding Eksportmarked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286124"/>
            <a:ext cx="35480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Separato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786190"/>
            <a:ext cx="33845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boks 5"/>
          <p:cNvSpPr txBox="1"/>
          <p:nvPr/>
        </p:nvSpPr>
        <p:spPr>
          <a:xfrm>
            <a:off x="3500430" y="592933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Skruepresser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643306" y="285728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Dekantercentrifuger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0" y="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Eksempler</a:t>
            </a:r>
            <a:endParaRPr lang="da-DK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boks 5"/>
          <p:cNvSpPr txBox="1"/>
          <p:nvPr/>
        </p:nvSpPr>
        <p:spPr>
          <a:xfrm>
            <a:off x="4357686" y="621508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Rystesi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3214678" y="21429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Tromleseparatorer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0" y="0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Eksempler</a:t>
            </a:r>
            <a:endParaRPr lang="da-DK" b="1" dirty="0"/>
          </a:p>
        </p:txBody>
      </p:sp>
      <p:pic>
        <p:nvPicPr>
          <p:cNvPr id="9" name="Billede 3" descr="Samson_fiber_hjoerr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500063"/>
            <a:ext cx="3071803" cy="40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Tromlesepar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714356"/>
            <a:ext cx="339566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5" descr="PK1_fotoanlæ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3238514"/>
            <a:ext cx="2714614" cy="361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214313" y="0"/>
            <a:ext cx="8504237" cy="785813"/>
          </a:xfrm>
        </p:spPr>
        <p:txBody>
          <a:bodyPr/>
          <a:lstStyle/>
          <a:p>
            <a:r>
              <a:rPr lang="da-DK" sz="2400" dirty="0" smtClean="0"/>
              <a:t>Eksempler</a:t>
            </a:r>
            <a:endParaRPr lang="da-DK" sz="2400" dirty="0" smtClean="0"/>
          </a:p>
        </p:txBody>
      </p:sp>
      <p:pic>
        <p:nvPicPr>
          <p:cNvPr id="13315" name="Billede 2" descr="Kemira_mobilt_anlae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928688"/>
            <a:ext cx="4238625" cy="276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Billede 3" descr="Kemira_kvaeg_komprimer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42887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kstboks 4"/>
          <p:cNvSpPr txBox="1">
            <a:spLocks noChangeArrowheads="1"/>
          </p:cNvSpPr>
          <p:nvPr/>
        </p:nvSpPr>
        <p:spPr bwMode="auto">
          <a:xfrm>
            <a:off x="4857752" y="1428736"/>
            <a:ext cx="37861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smtClean="0">
                <a:solidFill>
                  <a:srgbClr val="000000"/>
                </a:solidFill>
              </a:rPr>
              <a:t>Separering med kemisk fældning og polymer</a:t>
            </a:r>
            <a:endParaRPr lang="da-DK" dirty="0">
              <a:solidFill>
                <a:srgbClr val="000000"/>
              </a:solidFill>
            </a:endParaRPr>
          </a:p>
        </p:txBody>
      </p:sp>
      <p:pic>
        <p:nvPicPr>
          <p:cNvPr id="13319" name="Billede 6" descr="Purliq_komprimeret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85762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kstboks 7"/>
          <p:cNvSpPr txBox="1">
            <a:spLocks noChangeArrowheads="1"/>
          </p:cNvSpPr>
          <p:nvPr/>
        </p:nvSpPr>
        <p:spPr bwMode="auto">
          <a:xfrm>
            <a:off x="4000500" y="6396038"/>
            <a:ext cx="4429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 err="1" smtClean="0">
                <a:solidFill>
                  <a:srgbClr val="000000"/>
                </a:solidFill>
              </a:rPr>
              <a:t>Ultrafiltrering</a:t>
            </a:r>
            <a:endParaRPr lang="da-DK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2: Luftrensning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268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6002"/>
                <a:gridCol w="538639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600" b="0" dirty="0" smtClean="0"/>
                        <a:t>Mål</a:t>
                      </a:r>
                      <a:endParaRPr lang="da-DK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b="0" dirty="0" smtClean="0"/>
                        <a:t>At reducere</a:t>
                      </a:r>
                      <a:r>
                        <a:rPr lang="da-DK" sz="1600" b="0" baseline="0" dirty="0" smtClean="0"/>
                        <a:t> emissionerne af lugt, ammoniak og partikler fra stalde. </a:t>
                      </a:r>
                      <a:endParaRPr lang="da-DK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Primære miljøeffekter</a:t>
                      </a:r>
                    </a:p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Mindre N-tilførsel til </a:t>
                      </a:r>
                      <a:r>
                        <a:rPr lang="da-DK" sz="1600" baseline="0" dirty="0" smtClean="0"/>
                        <a:t>sårbar natur i lokalområdet</a:t>
                      </a:r>
                    </a:p>
                    <a:p>
                      <a:r>
                        <a:rPr lang="da-DK" sz="1600" baseline="0" dirty="0" smtClean="0"/>
                        <a:t>Mindre gener pga. lugt og partikel for naboer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Sekundære miljøeffekter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Forbedret arbejdsmiljø i stalde</a:t>
                      </a:r>
                    </a:p>
                    <a:p>
                      <a:r>
                        <a:rPr lang="da-DK" sz="1600" dirty="0" smtClean="0"/>
                        <a:t>Forbedret</a:t>
                      </a:r>
                      <a:r>
                        <a:rPr lang="da-DK" sz="1600" baseline="0" dirty="0" smtClean="0"/>
                        <a:t> dyrevelfærd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Landbrugeren opnår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Genvej til miljøgodkendelse</a:t>
                      </a:r>
                      <a:r>
                        <a:rPr lang="da-DK" sz="1600" baseline="0" dirty="0" smtClean="0"/>
                        <a:t> af sin husdyrproduktion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Primære</a:t>
                      </a:r>
                      <a:r>
                        <a:rPr lang="da-DK" sz="1600" baseline="0" dirty="0" smtClean="0"/>
                        <a:t> måleparametre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Renseeffektivitet mht. lugt, ammoniak og partikler.</a:t>
                      </a:r>
                    </a:p>
                    <a:p>
                      <a:r>
                        <a:rPr lang="da-DK" sz="1600" dirty="0" smtClean="0"/>
                        <a:t>Forbrug</a:t>
                      </a:r>
                      <a:r>
                        <a:rPr lang="da-DK" sz="1600" baseline="0" dirty="0" smtClean="0"/>
                        <a:t> af el, vand og andre stoffer.</a:t>
                      </a:r>
                      <a:endParaRPr lang="da-DK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Eksempel 3: Efterbehandling af afgasset biomasse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86002"/>
                <a:gridCol w="5386398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600" b="0" dirty="0" smtClean="0"/>
                        <a:t>Mål</a:t>
                      </a:r>
                      <a:endParaRPr lang="da-DK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b="0" dirty="0" smtClean="0"/>
                        <a:t>At fremstille</a:t>
                      </a:r>
                      <a:r>
                        <a:rPr lang="da-DK" sz="1600" b="0" baseline="0" dirty="0" smtClean="0"/>
                        <a:t> gødningsprodukter med </a:t>
                      </a:r>
                      <a:r>
                        <a:rPr lang="da-DK" sz="1600" b="0" dirty="0" smtClean="0"/>
                        <a:t>reduceret tørstofindhold. At</a:t>
                      </a:r>
                      <a:r>
                        <a:rPr lang="da-DK" sz="1600" b="0" baseline="0" dirty="0" smtClean="0"/>
                        <a:t> </a:t>
                      </a:r>
                      <a:r>
                        <a:rPr lang="da-DK" sz="1600" b="0" dirty="0" smtClean="0"/>
                        <a:t>øge</a:t>
                      </a:r>
                      <a:r>
                        <a:rPr lang="da-DK" sz="1600" b="0" baseline="0" dirty="0" smtClean="0"/>
                        <a:t> udnyttelsen af rest-energipotentialet i den afgassede biomasse.</a:t>
                      </a:r>
                      <a:endParaRPr lang="da-DK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Primære miljøeffekter</a:t>
                      </a:r>
                    </a:p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Reduceret udvaskning af N og P fra markdriften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Øget udnyttelse af energipotentialet i biomassen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Reducerede drivhusgasemissioner fra mark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Sekundære miljøeffekter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Reduceret lugt- og ammoniakemissioner</a:t>
                      </a:r>
                      <a:r>
                        <a:rPr lang="da-DK" sz="1600" baseline="0" dirty="0" smtClean="0"/>
                        <a:t> fra udbringning af afgasset biomasse.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Ejeren af biogasanlægget opnår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baseline="0" dirty="0" smtClean="0"/>
                        <a:t>Forbedret afsætning af afgasset biomasse</a:t>
                      </a:r>
                    </a:p>
                    <a:p>
                      <a:r>
                        <a:rPr lang="da-DK" sz="1600" baseline="0" dirty="0" smtClean="0"/>
                        <a:t>Øget energiproduktion og øget salg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Primære</a:t>
                      </a:r>
                      <a:r>
                        <a:rPr lang="da-DK" sz="1600" baseline="0" dirty="0" smtClean="0"/>
                        <a:t> måleparametre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Indhold af næringsstoffer</a:t>
                      </a:r>
                      <a:r>
                        <a:rPr lang="da-DK" sz="1600" baseline="0" dirty="0" smtClean="0"/>
                        <a:t> og tørstof i gødningsprodukter</a:t>
                      </a:r>
                    </a:p>
                    <a:p>
                      <a:r>
                        <a:rPr lang="da-DK" sz="1600" baseline="0" dirty="0" smtClean="0"/>
                        <a:t>Energipotentiale i restprodukterne.</a:t>
                      </a:r>
                      <a:endParaRPr lang="da-DK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1071546"/>
            <a:ext cx="7772400" cy="1143000"/>
          </a:xfrm>
        </p:spPr>
        <p:txBody>
          <a:bodyPr/>
          <a:lstStyle/>
          <a:p>
            <a:pPr algn="ctr"/>
            <a:r>
              <a:rPr lang="da-DK" sz="3600" dirty="0" smtClean="0"/>
              <a:t>Tak for opmærksomheden!</a:t>
            </a:r>
            <a:endParaRPr lang="da-DK" sz="36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da-DK" sz="3600" dirty="0" smtClean="0"/>
          </a:p>
          <a:p>
            <a:pPr algn="ctr">
              <a:buNone/>
            </a:pPr>
            <a:endParaRPr lang="da-DK" sz="3600" dirty="0" smtClean="0"/>
          </a:p>
          <a:p>
            <a:pPr algn="ctr">
              <a:buNone/>
            </a:pPr>
            <a:r>
              <a:rPr lang="da-DK" sz="3600" dirty="0" smtClean="0"/>
              <a:t>Spørgsmål og Kommentarer?</a:t>
            </a:r>
            <a:endParaRPr lang="da-DK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el 3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1143000"/>
          </a:xfrm>
        </p:spPr>
        <p:txBody>
          <a:bodyPr/>
          <a:lstStyle/>
          <a:p>
            <a:r>
              <a:rPr lang="da-DK" sz="2400" dirty="0" smtClean="0"/>
              <a:t>Politikkens forside </a:t>
            </a:r>
            <a:r>
              <a:rPr lang="da-DK" sz="2400" dirty="0" smtClean="0"/>
              <a:t>lørdag </a:t>
            </a:r>
            <a:r>
              <a:rPr lang="da-DK" sz="2400" dirty="0" smtClean="0"/>
              <a:t>den 28. februar 2009</a:t>
            </a:r>
            <a:endParaRPr lang="da-DK" sz="2400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85794"/>
            <a:ext cx="5958233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3116"/>
            <a:ext cx="3765114" cy="272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786190"/>
            <a:ext cx="4096420" cy="2128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kstboks 13"/>
          <p:cNvSpPr txBox="1"/>
          <p:nvPr/>
        </p:nvSpPr>
        <p:spPr>
          <a:xfrm>
            <a:off x="3857620" y="2143116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…ikke nødvendigvis sammenhæng </a:t>
            </a:r>
            <a:r>
              <a:rPr lang="da-DK" dirty="0" smtClean="0"/>
              <a:t>mellem antal svin og miljøpåvirkning…</a:t>
            </a:r>
            <a:endParaRPr lang="da-DK" dirty="0"/>
          </a:p>
        </p:txBody>
      </p:sp>
      <p:sp>
        <p:nvSpPr>
          <p:cNvPr id="15" name="Tekstboks 14"/>
          <p:cNvSpPr txBox="1"/>
          <p:nvPr/>
        </p:nvSpPr>
        <p:spPr>
          <a:xfrm>
            <a:off x="5214942" y="5857892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…bevise omfanget af forureningen…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928662" y="85723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Overskrift:</a:t>
            </a: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43932" cy="1143000"/>
          </a:xfrm>
        </p:spPr>
        <p:txBody>
          <a:bodyPr/>
          <a:lstStyle/>
          <a:p>
            <a:r>
              <a:rPr lang="da-DK" dirty="0" smtClean="0">
                <a:latin typeface="Verdana" pitchFamily="100" charset="0"/>
              </a:rPr>
              <a:t>Eksempler på landbrugets miljøpåvirkninger</a:t>
            </a:r>
            <a:endParaRPr lang="da-DK" dirty="0" smtClean="0">
              <a:latin typeface="Verdana" pitchFamily="100" charset="0"/>
            </a:endParaRPr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571472" y="1428736"/>
          <a:ext cx="8172481" cy="4145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43272"/>
                <a:gridCol w="1434478"/>
                <a:gridCol w="1980769"/>
                <a:gridCol w="161396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a-DK" baseline="0" dirty="0" smtClean="0">
                          <a:solidFill>
                            <a:srgbClr val="00B050"/>
                          </a:solidFill>
                        </a:rPr>
                        <a:t>Kilde</a:t>
                      </a:r>
                    </a:p>
                    <a:p>
                      <a:pPr algn="l"/>
                      <a:r>
                        <a:rPr lang="da-DK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</a:rPr>
                        <a:t>Miljøpåvirkning</a:t>
                      </a:r>
                      <a:endParaRPr lang="da-DK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Stald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Gødningslager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>
                          <a:solidFill>
                            <a:srgbClr val="00B050"/>
                          </a:solidFill>
                        </a:rPr>
                        <a:t>Mark</a:t>
                      </a:r>
                      <a:endParaRPr lang="da-DK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2060"/>
                          </a:solidFill>
                        </a:rPr>
                        <a:t>Lugt for naboer</a:t>
                      </a:r>
                      <a:endParaRPr lang="da-DK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2060"/>
                          </a:solidFill>
                        </a:rPr>
                        <a:t>Ammoniak til N-sårbar natur</a:t>
                      </a:r>
                      <a:endParaRPr lang="da-DK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2060"/>
                          </a:solidFill>
                        </a:rPr>
                        <a:t>Luftbårne</a:t>
                      </a:r>
                      <a:r>
                        <a:rPr lang="da-DK" baseline="0" dirty="0" smtClean="0">
                          <a:solidFill>
                            <a:srgbClr val="002060"/>
                          </a:solidFill>
                        </a:rPr>
                        <a:t> partikler (naboer)</a:t>
                      </a:r>
                      <a:endParaRPr lang="da-DK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2060"/>
                          </a:solidFill>
                        </a:rPr>
                        <a:t>Drivhusgasudledning</a:t>
                      </a:r>
                      <a:endParaRPr lang="da-DK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2060"/>
                          </a:solidFill>
                        </a:rPr>
                        <a:t>N til grundvand og sårbare søer,</a:t>
                      </a:r>
                      <a:r>
                        <a:rPr lang="da-DK" baseline="0" dirty="0" smtClean="0">
                          <a:solidFill>
                            <a:srgbClr val="002060"/>
                          </a:solidFill>
                        </a:rPr>
                        <a:t> fjorde, mv.</a:t>
                      </a:r>
                      <a:endParaRPr lang="da-DK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+++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2060"/>
                          </a:solidFill>
                        </a:rPr>
                        <a:t>P til sårbare</a:t>
                      </a:r>
                      <a:r>
                        <a:rPr lang="da-DK" baseline="0" dirty="0" smtClean="0">
                          <a:solidFill>
                            <a:srgbClr val="002060"/>
                          </a:solidFill>
                        </a:rPr>
                        <a:t> søer, fjorde, mv.</a:t>
                      </a:r>
                      <a:endParaRPr lang="da-DK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+++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2060"/>
                          </a:solidFill>
                        </a:rPr>
                        <a:t>Pesticider til grundvand</a:t>
                      </a:r>
                      <a:r>
                        <a:rPr lang="da-DK" baseline="0" dirty="0" smtClean="0">
                          <a:solidFill>
                            <a:srgbClr val="002060"/>
                          </a:solidFill>
                        </a:rPr>
                        <a:t> og sårbare søer, fjorde, mv.</a:t>
                      </a:r>
                      <a:endParaRPr lang="da-DK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>
                          <a:solidFill>
                            <a:srgbClr val="002060"/>
                          </a:solidFill>
                        </a:rPr>
                        <a:t>Støj for naboer</a:t>
                      </a:r>
                      <a:endParaRPr lang="da-DK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++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-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+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58166" cy="1143000"/>
          </a:xfrm>
        </p:spPr>
        <p:txBody>
          <a:bodyPr/>
          <a:lstStyle/>
          <a:p>
            <a:r>
              <a:rPr lang="da-DK" dirty="0" smtClean="0"/>
              <a:t>Behov for dokumentation af miljøteknologi</a:t>
            </a:r>
            <a:endParaRPr lang="da-DK" dirty="0"/>
          </a:p>
        </p:txBody>
      </p:sp>
      <p:sp>
        <p:nvSpPr>
          <p:cNvPr id="4" name="Rektangel 3"/>
          <p:cNvSpPr/>
          <p:nvPr/>
        </p:nvSpPr>
        <p:spPr bwMode="auto">
          <a:xfrm>
            <a:off x="785786" y="4357694"/>
            <a:ext cx="7643866" cy="128588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00" charset="0"/>
              <a:ea typeface="ＭＳ Ｐゴシック" pitchFamily="100" charset="-128"/>
              <a:cs typeface="ＭＳ Ｐゴシック" pitchFamily="100" charset="-128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14348" y="1643050"/>
            <a:ext cx="7772400" cy="4114800"/>
          </a:xfrm>
        </p:spPr>
        <p:txBody>
          <a:bodyPr/>
          <a:lstStyle/>
          <a:p>
            <a:r>
              <a:rPr lang="da-DK" dirty="0" smtClean="0"/>
              <a:t>Samfundet tolerancer stadig mindre miljøpåvirkninger</a:t>
            </a:r>
          </a:p>
          <a:p>
            <a:r>
              <a:rPr lang="da-DK" dirty="0" smtClean="0"/>
              <a:t>Teknologi kan reducere påvirkningerne</a:t>
            </a:r>
          </a:p>
          <a:p>
            <a:r>
              <a:rPr lang="da-DK" dirty="0" smtClean="0"/>
              <a:t>Miljøteknologi bliver stadig mere nødvendig som alternativ til reduceret landbrugsproduktion</a:t>
            </a:r>
          </a:p>
          <a:p>
            <a:r>
              <a:rPr lang="da-DK" dirty="0" smtClean="0"/>
              <a:t>Landbrugsbedrifterne bliver stadig større, hvilket gør det økonomisk  muligt for flere, at investere i miljøteknologi</a:t>
            </a:r>
          </a:p>
          <a:p>
            <a:pPr>
              <a:buNone/>
            </a:pPr>
            <a:endParaRPr lang="da-DK" dirty="0" smtClean="0"/>
          </a:p>
          <a:p>
            <a:pPr algn="ctr">
              <a:buNone/>
            </a:pPr>
            <a:r>
              <a:rPr lang="da-DK" b="1" dirty="0" smtClean="0"/>
              <a:t>Behov for uvildig dokumentation af miljøeffekten af de forskellige teknologier til landbruget</a:t>
            </a:r>
            <a:endParaRPr lang="da-DK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0"/>
            <a:ext cx="8201028" cy="857232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Vurdering af miljøteknologi i dag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571472" y="1428736"/>
            <a:ext cx="721523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Teknologilisten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b="1" dirty="0" smtClean="0"/>
              <a:t> </a:t>
            </a:r>
            <a:r>
              <a:rPr lang="da-DK" sz="2000" dirty="0" smtClean="0"/>
              <a:t>En vejledende liste over teknologier, med 	dokumentation for en bestemt miljøeffektivitet.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da-DK" sz="2000" dirty="0" smtClean="0"/>
              <a:t> </a:t>
            </a:r>
            <a:r>
              <a:rPr lang="da-DK" sz="2000" dirty="0" smtClean="0"/>
              <a:t>Administreres af Miljøstyrelsen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 </a:t>
            </a:r>
            <a:r>
              <a:rPr lang="da-DK" sz="2000" dirty="0" smtClean="0"/>
              <a:t>Teknologiproducenter kan søge om 	optagelse på listen 	ved fremsendelse af dokumentation.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 Anvendes af kommunerne, når de skal behandle 	ansøgninger om miljøgodkendelse af landbrug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 </a:t>
            </a:r>
            <a:r>
              <a:rPr lang="da-DK" sz="2000" dirty="0" smtClean="0"/>
              <a:t>I princippet skal en given teknologi optages på 	Teknologilisten før en landmand kan få fordel af 	miljøeffekten i sin ansøgning om miljøgodkendelse.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Optagelse på Teknologilisten er forudsætning for adgang 	til markedet.</a:t>
            </a:r>
          </a:p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0"/>
            <a:ext cx="8201028" cy="857232"/>
          </a:xfrm>
        </p:spPr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Vurdering af miljøteknologi fremover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571472" y="1428736"/>
            <a:ext cx="721523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International certificeringsordning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Miljøstyrelsen i Danmark har taget initiativ til udvikling af 	en international certificeringsordning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I opstartsfasen deltager Tyskland, Holland og Danmark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Testprotokoller for 5 udvalgte teknologityper er under 	udvikling.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Ordningen skal sikre, at resultater fra test i et land 	umiddelbart godkendes i de andre deltagende lande.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Fokus på at fremme markedsadgangen for miljøteknologi</a:t>
            </a:r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r>
              <a:rPr lang="da-DK" sz="2000" dirty="0" smtClean="0"/>
              <a:t>På kort sigt et </a:t>
            </a:r>
            <a:r>
              <a:rPr lang="da-DK" sz="2000" dirty="0" smtClean="0"/>
              <a:t>supplement til Teknologilisten </a:t>
            </a:r>
            <a:endParaRPr lang="da-DK" sz="2000" dirty="0" smtClean="0"/>
          </a:p>
          <a:p>
            <a:pPr indent="-4572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1813" algn="l"/>
              </a:tabLst>
            </a:pPr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Koordinering af initiativer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b="1" dirty="0" smtClean="0"/>
              <a:t>Stort overlap i målene i tre </a:t>
            </a:r>
            <a:r>
              <a:rPr lang="da-DK" b="1" dirty="0" smtClean="0"/>
              <a:t>ordninger:</a:t>
            </a:r>
          </a:p>
          <a:p>
            <a:pPr>
              <a:buNone/>
            </a:pPr>
            <a:r>
              <a:rPr lang="da-DK" dirty="0" smtClean="0"/>
              <a:t>Teknologiliste, Certificeringsordning og ETV har meget til fælles. </a:t>
            </a:r>
          </a:p>
          <a:p>
            <a:pPr>
              <a:buNone/>
            </a:pPr>
            <a:endParaRPr lang="da-DK" b="1" dirty="0" smtClean="0"/>
          </a:p>
          <a:p>
            <a:pPr>
              <a:buNone/>
            </a:pPr>
            <a:r>
              <a:rPr lang="da-DK" b="1" dirty="0" smtClean="0"/>
              <a:t>Der arbejde i gang med at koordinere de tre initiativer:</a:t>
            </a:r>
            <a:endParaRPr lang="da-DK" dirty="0" smtClean="0"/>
          </a:p>
          <a:p>
            <a:pPr lvl="1"/>
            <a:r>
              <a:rPr lang="da-DK" dirty="0" smtClean="0"/>
              <a:t>Optagelse på teknologilisten</a:t>
            </a:r>
          </a:p>
          <a:p>
            <a:pPr lvl="1"/>
            <a:r>
              <a:rPr lang="da-DK" dirty="0" smtClean="0"/>
              <a:t>Certificeringsordning for miljøteknologi</a:t>
            </a:r>
          </a:p>
          <a:p>
            <a:pPr lvl="1"/>
            <a:r>
              <a:rPr lang="da-DK" dirty="0" smtClean="0"/>
              <a:t>ETV</a:t>
            </a:r>
            <a:endParaRPr lang="da-DK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01042" cy="1143000"/>
          </a:xfrm>
        </p:spPr>
        <p:txBody>
          <a:bodyPr/>
          <a:lstStyle/>
          <a:p>
            <a:r>
              <a:rPr lang="da-DK" dirty="0" smtClean="0"/>
              <a:t>Interessenter – dokumentation af teknologi</a:t>
            </a:r>
            <a:endParaRPr lang="da-DK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8029604" cy="3205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38762"/>
                <a:gridCol w="549084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Aktør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Interesse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Landmænd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Forbedret</a:t>
                      </a:r>
                      <a:r>
                        <a:rPr lang="da-DK" baseline="0" dirty="0" smtClean="0"/>
                        <a:t> beslutningsgrundlag forud for køb.</a:t>
                      </a:r>
                    </a:p>
                    <a:p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Kommuner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Ansvarlig</a:t>
                      </a:r>
                      <a:r>
                        <a:rPr lang="da-DK" baseline="0" dirty="0" smtClean="0"/>
                        <a:t> for miljøgodkendelser af husdyrbrug. Ønsker sikkerhed for påstået miljøeffekt.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Teknologiproducenter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Uvildig dokumentation for miljøeffekt</a:t>
                      </a:r>
                      <a:r>
                        <a:rPr lang="da-DK" baseline="0" dirty="0" smtClean="0"/>
                        <a:t> til brug for markedsføring og udstilling af konkurrencefordele</a:t>
                      </a:r>
                      <a:endParaRPr lang="da-D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Naboer og samfund</a:t>
                      </a:r>
                      <a:r>
                        <a:rPr lang="da-DK" baseline="0" dirty="0" smtClean="0"/>
                        <a:t> i øvrigt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Ønsker reducerede</a:t>
                      </a:r>
                      <a:r>
                        <a:rPr lang="da-DK" baseline="0" dirty="0" smtClean="0"/>
                        <a:t> gener fra jordbrugsproduktion (f.eks. mindre lugt) og reducerede påvirkninger af naturområder, grundvand og vandmiljøer.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Eksempler på teknologityper i DANETV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a-DK" dirty="0" smtClean="0"/>
              <a:t>Indenfor landbrug fokuseres på følgende teknologityper:</a:t>
            </a:r>
          </a:p>
          <a:p>
            <a:pPr>
              <a:buNone/>
            </a:pPr>
            <a:endParaRPr lang="da-DK" dirty="0" smtClean="0"/>
          </a:p>
          <a:p>
            <a:r>
              <a:rPr lang="da-DK" dirty="0" smtClean="0"/>
              <a:t>Gylleseparering</a:t>
            </a:r>
          </a:p>
          <a:p>
            <a:r>
              <a:rPr lang="da-DK" dirty="0" smtClean="0"/>
              <a:t>Luftrensning</a:t>
            </a:r>
          </a:p>
          <a:p>
            <a:r>
              <a:rPr lang="da-DK" dirty="0" smtClean="0"/>
              <a:t>Efterbehandling af afgasset biomasse</a:t>
            </a:r>
          </a:p>
          <a:p>
            <a:endParaRPr lang="da-D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groTech_PPT_layout_med_groent_fro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  <a:ea typeface="ＭＳ Ｐゴシック" pitchFamily="100" charset="-128"/>
            <a:cs typeface="ＭＳ Ｐゴシック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00" charset="0"/>
            <a:ea typeface="ＭＳ Ｐゴシック" pitchFamily="100" charset="-128"/>
            <a:cs typeface="ＭＳ Ｐゴシック" pitchFamily="10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AgroTech_PPT_layout_med_groent_fro</Template>
  <TotalTime>825</TotalTime>
  <Words>584</Words>
  <Application>Microsoft PowerPoint</Application>
  <PresentationFormat>Skærmshow (4:3)</PresentationFormat>
  <Paragraphs>152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Diastitler</vt:lpstr>
      </vt:variant>
      <vt:variant>
        <vt:i4>16</vt:i4>
      </vt:variant>
    </vt:vector>
  </HeadingPairs>
  <TitlesOfParts>
    <vt:vector size="20" baseType="lpstr">
      <vt:lpstr>AgroTech_PPT_layout_med_groent_fro</vt:lpstr>
      <vt:lpstr>2_Brugerdefineret design</vt:lpstr>
      <vt:lpstr>Brugerdefineret design</vt:lpstr>
      <vt:lpstr>1_Brugerdefineret design</vt:lpstr>
      <vt:lpstr>ETV i praksis Hvem gavner ETV?   - Eksempler fra landbrugssektoren</vt:lpstr>
      <vt:lpstr>Politikkens forside lørdag den 28. februar 2009</vt:lpstr>
      <vt:lpstr>Eksempler på landbrugets miljøpåvirkninger</vt:lpstr>
      <vt:lpstr>Behov for dokumentation af miljøteknologi</vt:lpstr>
      <vt:lpstr> Vurdering af miljøteknologi i dag</vt:lpstr>
      <vt:lpstr> Vurdering af miljøteknologi fremover</vt:lpstr>
      <vt:lpstr>Koordinering af initiativer</vt:lpstr>
      <vt:lpstr>Interessenter – dokumentation af teknologi</vt:lpstr>
      <vt:lpstr>Eksempler på teknologityper i DANETV</vt:lpstr>
      <vt:lpstr>Eksempel 1: Gylleseparering</vt:lpstr>
      <vt:lpstr>Dias nummer 11</vt:lpstr>
      <vt:lpstr>Dias nummer 12</vt:lpstr>
      <vt:lpstr>Eksempler</vt:lpstr>
      <vt:lpstr>Eksempel 2: Luftrensning</vt:lpstr>
      <vt:lpstr>Eksempel 3: Efterbehandling af afgasset biomasse</vt:lpstr>
      <vt:lpstr>Tak for opmærksomheden!</vt:lpstr>
    </vt:vector>
  </TitlesOfParts>
  <Company>Dansk Landbrugsrådgivning, Landscentret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bruger</dc:creator>
  <cp:lastModifiedBy>bruger</cp:lastModifiedBy>
  <cp:revision>93</cp:revision>
  <dcterms:created xsi:type="dcterms:W3CDTF">2008-12-03T11:41:47Z</dcterms:created>
  <dcterms:modified xsi:type="dcterms:W3CDTF">2009-03-02T23:16:48Z</dcterms:modified>
</cp:coreProperties>
</file>