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58" r:id="rId5"/>
    <p:sldId id="261" r:id="rId6"/>
    <p:sldId id="262" r:id="rId7"/>
    <p:sldId id="265" r:id="rId8"/>
    <p:sldId id="269" r:id="rId9"/>
    <p:sldId id="263" r:id="rId10"/>
    <p:sldId id="266" r:id="rId11"/>
    <p:sldId id="264" r:id="rId12"/>
    <p:sldId id="268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4E6"/>
    <a:srgbClr val="004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35" autoAdjust="0"/>
  </p:normalViewPr>
  <p:slideViewPr>
    <p:cSldViewPr>
      <p:cViewPr>
        <p:scale>
          <a:sx n="70" d="100"/>
          <a:sy n="70" d="100"/>
        </p:scale>
        <p:origin x="-162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A1B08D-731A-454F-8441-8C5AD3660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E20000-6C1A-424F-B990-18FB83322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5" name="Picture 15" descr="baggrund_w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pic>
        <p:nvPicPr>
          <p:cNvPr id="10247" name="Picture 7" descr="topbjaelkeNY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232025" cy="674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43675" cy="674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topbjaelkeNYm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pic>
        <p:nvPicPr>
          <p:cNvPr id="4104" name="Picture 8" descr="baggrundDarkBlueNySu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208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ADD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692150"/>
            <a:ext cx="8928100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enter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Projektseminar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ETV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692150"/>
            <a:ext cx="8928100" cy="433388"/>
          </a:xfrm>
        </p:spPr>
        <p:txBody>
          <a:bodyPr/>
          <a:lstStyle/>
          <a:p>
            <a:r>
              <a:rPr lang="en-US" dirty="0" smtClean="0"/>
              <a:t>DANETV - </a:t>
            </a:r>
            <a:r>
              <a:rPr lang="en-US" dirty="0" err="1" smtClean="0"/>
              <a:t>arbejdsgange</a:t>
            </a:r>
            <a:endParaRPr lang="en-US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885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800" dirty="0" smtClean="0">
                <a:solidFill>
                  <a:srgbClr val="C0D4E6"/>
                </a:solidFill>
              </a:rPr>
              <a:t>Christian Grøn, DHI</a:t>
            </a:r>
            <a:endParaRPr lang="en-US" sz="1800" dirty="0">
              <a:solidFill>
                <a:srgbClr val="C0D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Verifikationsprotokol – QA plan</a:t>
            </a:r>
            <a:endParaRPr lang="da-DK" dirty="0"/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/>
          <a:srcRect l="-3313" t="-5056" r="-2152"/>
          <a:stretch>
            <a:fillRect/>
          </a:stretch>
        </p:blipFill>
        <p:spPr bwMode="auto">
          <a:xfrm>
            <a:off x="1000100" y="1428736"/>
            <a:ext cx="7000924" cy="385765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Verifikationsprotokol – testdesign del</a:t>
            </a:r>
            <a:endParaRPr lang="da-DK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 l="-3810" t="-1208" r="-2861" b="-2672"/>
          <a:stretch>
            <a:fillRect/>
          </a:stretch>
        </p:blipFill>
        <p:spPr bwMode="auto">
          <a:xfrm>
            <a:off x="2357422" y="714356"/>
            <a:ext cx="4000528" cy="61436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Testplan – indholdsfortegnelse - udsnit</a:t>
            </a:r>
            <a:endParaRPr lang="da-DK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/>
          <a:srcRect l="-7360" t="-2564" r="33756"/>
          <a:stretch>
            <a:fillRect/>
          </a:stretch>
        </p:blipFill>
        <p:spPr bwMode="auto">
          <a:xfrm>
            <a:off x="2714612" y="857232"/>
            <a:ext cx="2857520" cy="57150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Testplan – planlægning af </a:t>
            </a:r>
            <a:r>
              <a:rPr lang="da-DK" dirty="0" err="1" smtClean="0"/>
              <a:t>standpipe</a:t>
            </a:r>
            <a:endParaRPr lang="da-DK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819012" y="-247432"/>
            <a:ext cx="5648852" cy="80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QA rapport - skema</a:t>
            </a:r>
            <a:endParaRPr lang="da-DK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 l="-3868" t="-1633"/>
          <a:stretch>
            <a:fillRect/>
          </a:stretch>
        </p:blipFill>
        <p:spPr bwMode="auto">
          <a:xfrm>
            <a:off x="1571604" y="714356"/>
            <a:ext cx="5754689" cy="59293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Sammenfatning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/>
              <a:t>Dokumenterede arbejdsgange 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Modulære</a:t>
            </a:r>
          </a:p>
          <a:p>
            <a:pPr>
              <a:buFont typeface="Arial" pitchFamily="34" charset="0"/>
              <a:buChar char="•"/>
            </a:pPr>
            <a:endParaRPr lang="da-DK" dirty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Skabelonbaserede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Genanvendelige</a:t>
            </a:r>
          </a:p>
          <a:p>
            <a:pPr>
              <a:buFont typeface="Arial" pitchFamily="34" charset="0"/>
              <a:buChar char="•"/>
            </a:pPr>
            <a:endParaRPr lang="da-DK" dirty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Genbrugsbaserede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Fælles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Kvalitetssikrede</a:t>
            </a:r>
          </a:p>
          <a:p>
            <a:endParaRPr lang="da-DK" dirty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Verifikation er ikke RDI, men afprøvning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virker dimsen som krævet?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Hierakiet</a:t>
            </a:r>
            <a:endParaRPr lang="da-DK" dirty="0"/>
          </a:p>
        </p:txBody>
      </p:sp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2928926" y="1000108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EU </a:t>
            </a:r>
            <a:r>
              <a:rPr lang="en-US" sz="1800" dirty="0" err="1" smtClean="0">
                <a:solidFill>
                  <a:schemeClr val="tx1"/>
                </a:solidFill>
              </a:rPr>
              <a:t>regelsæt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2928926" y="3521058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Delcenter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kvalitetshåndbog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2928926" y="2260583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DANETV </a:t>
            </a:r>
            <a:r>
              <a:rPr lang="en-US" sz="1800" dirty="0" err="1" smtClean="0">
                <a:solidFill>
                  <a:schemeClr val="tx1"/>
                </a:solidFill>
              </a:rPr>
              <a:t>fælles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arbejdsmetoder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" name="AutoShape 51"/>
          <p:cNvCxnSpPr>
            <a:cxnSpLocks noChangeShapeType="1"/>
            <a:stCxn id="4" idx="2"/>
            <a:endCxn id="6" idx="0"/>
          </p:cNvCxnSpPr>
          <p:nvPr/>
        </p:nvCxnSpPr>
        <p:spPr bwMode="auto">
          <a:xfrm rot="5400000">
            <a:off x="3967172" y="2084382"/>
            <a:ext cx="352401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52"/>
          <p:cNvCxnSpPr>
            <a:cxnSpLocks noChangeShapeType="1"/>
            <a:stCxn id="6" idx="2"/>
            <a:endCxn id="5" idx="0"/>
          </p:cNvCxnSpPr>
          <p:nvPr/>
        </p:nvCxnSpPr>
        <p:spPr bwMode="auto">
          <a:xfrm rot="5400000">
            <a:off x="3967172" y="3344857"/>
            <a:ext cx="352401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3286116" y="4786322"/>
            <a:ext cx="2376488" cy="1439862"/>
            <a:chOff x="3243" y="2795"/>
            <a:chExt cx="1497" cy="907"/>
          </a:xfrm>
        </p:grpSpPr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3243" y="2795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3379" y="2931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3515" y="3067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3651" y="3203"/>
              <a:ext cx="1089" cy="499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9966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800" dirty="0" err="1" smtClean="0">
                  <a:solidFill>
                    <a:schemeClr val="tx1"/>
                  </a:solidFill>
                </a:rPr>
                <a:t>Delcenter</a:t>
              </a:r>
              <a:r>
                <a:rPr lang="en-US" sz="1800" dirty="0" smtClean="0">
                  <a:solidFill>
                    <a:schemeClr val="tx1"/>
                  </a:solidFill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</a:rPr>
                <a:t>metoder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AutoShape 52"/>
          <p:cNvCxnSpPr>
            <a:cxnSpLocks noChangeShapeType="1"/>
            <a:stCxn id="5" idx="2"/>
          </p:cNvCxnSpPr>
          <p:nvPr/>
        </p:nvCxnSpPr>
        <p:spPr bwMode="auto">
          <a:xfrm rot="16200000" flipH="1">
            <a:off x="3968346" y="4604158"/>
            <a:ext cx="357190" cy="713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Curved Right Arrow 25"/>
          <p:cNvSpPr/>
          <p:nvPr/>
        </p:nvSpPr>
        <p:spPr bwMode="auto">
          <a:xfrm flipV="1">
            <a:off x="2143108" y="2643182"/>
            <a:ext cx="714380" cy="257176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cxnSp>
        <p:nvCxnSpPr>
          <p:cNvPr id="27" name="AutoShape 52"/>
          <p:cNvCxnSpPr>
            <a:cxnSpLocks noChangeShapeType="1"/>
            <a:stCxn id="5" idx="3"/>
            <a:endCxn id="29" idx="1"/>
          </p:cNvCxnSpPr>
          <p:nvPr/>
        </p:nvCxnSpPr>
        <p:spPr bwMode="auto">
          <a:xfrm>
            <a:off x="5357818" y="3975095"/>
            <a:ext cx="500066" cy="6676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 type="triangle"/>
            <a:tailEnd type="triangle" w="med" len="med"/>
          </a:ln>
          <a:effectLst/>
        </p:spPr>
      </p:cxnSp>
      <p:sp>
        <p:nvSpPr>
          <p:cNvPr id="29" name="Rectangle 45"/>
          <p:cNvSpPr>
            <a:spLocks noChangeArrowheads="1"/>
          </p:cNvSpPr>
          <p:nvPr/>
        </p:nvSpPr>
        <p:spPr bwMode="auto">
          <a:xfrm>
            <a:off x="5857884" y="3527734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Værts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kvalitetshåndbog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Arbejdsgang</a:t>
            </a:r>
            <a:endParaRPr lang="da-DK" dirty="0"/>
          </a:p>
        </p:txBody>
      </p:sp>
      <p:sp>
        <p:nvSpPr>
          <p:cNvPr id="3" name="Rectangle 45"/>
          <p:cNvSpPr>
            <a:spLocks noChangeArrowheads="1"/>
          </p:cNvSpPr>
          <p:nvPr/>
        </p:nvSpPr>
        <p:spPr bwMode="auto">
          <a:xfrm>
            <a:off x="500034" y="1015643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Kontakt</a:t>
            </a:r>
            <a:r>
              <a:rPr lang="en-US" sz="1800" dirty="0" smtClean="0">
                <a:solidFill>
                  <a:schemeClr val="tx1"/>
                </a:solidFill>
              </a:rPr>
              <a:t>, quick scan </a:t>
            </a:r>
            <a:r>
              <a:rPr lang="en-US" sz="1800" dirty="0" err="1" smtClean="0">
                <a:solidFill>
                  <a:schemeClr val="tx1"/>
                </a:solidFill>
              </a:rPr>
              <a:t>og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kontrakt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500034" y="3276250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Verifikations-protokol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500034" y="2133242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Definition </a:t>
            </a:r>
            <a:r>
              <a:rPr lang="en-US" sz="1800" dirty="0" err="1" smtClean="0">
                <a:solidFill>
                  <a:schemeClr val="tx1"/>
                </a:solidFill>
              </a:rPr>
              <a:t>af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anvendelse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kriterier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6" name="AutoShape 51"/>
          <p:cNvCxnSpPr>
            <a:cxnSpLocks noChangeShapeType="1"/>
            <a:stCxn id="3" idx="2"/>
            <a:endCxn id="5" idx="0"/>
          </p:cNvCxnSpPr>
          <p:nvPr/>
        </p:nvCxnSpPr>
        <p:spPr bwMode="auto">
          <a:xfrm rot="5400000">
            <a:off x="1609718" y="2028479"/>
            <a:ext cx="209525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" name="AutoShape 52"/>
          <p:cNvCxnSpPr>
            <a:cxnSpLocks noChangeShapeType="1"/>
            <a:stCxn id="5" idx="2"/>
            <a:endCxn id="4" idx="0"/>
          </p:cNvCxnSpPr>
          <p:nvPr/>
        </p:nvCxnSpPr>
        <p:spPr bwMode="auto">
          <a:xfrm rot="5400000">
            <a:off x="1597013" y="3158783"/>
            <a:ext cx="234934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52"/>
          <p:cNvCxnSpPr>
            <a:cxnSpLocks noChangeShapeType="1"/>
            <a:stCxn id="4" idx="2"/>
            <a:endCxn id="15" idx="0"/>
          </p:cNvCxnSpPr>
          <p:nvPr/>
        </p:nvCxnSpPr>
        <p:spPr bwMode="auto">
          <a:xfrm rot="5400000">
            <a:off x="1561294" y="4337510"/>
            <a:ext cx="306372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Rectangle 47"/>
          <p:cNvSpPr>
            <a:spLocks noChangeArrowheads="1"/>
          </p:cNvSpPr>
          <p:nvPr/>
        </p:nvSpPr>
        <p:spPr bwMode="auto">
          <a:xfrm>
            <a:off x="500034" y="4490696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Testplan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6000760" y="3276250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QA rapport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auto">
          <a:xfrm>
            <a:off x="3286116" y="1015643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Quick scan report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3286116" y="3274363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Verifikations</a:t>
            </a:r>
            <a:r>
              <a:rPr lang="en-US" sz="1800" dirty="0" smtClean="0">
                <a:solidFill>
                  <a:schemeClr val="tx1"/>
                </a:solidFill>
              </a:rPr>
              <a:t>-rapport, </a:t>
            </a:r>
            <a:r>
              <a:rPr lang="en-US" sz="1800" dirty="0" err="1" smtClean="0">
                <a:solidFill>
                  <a:schemeClr val="tx1"/>
                </a:solidFill>
              </a:rPr>
              <a:t>udkast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50"/>
          <p:cNvSpPr>
            <a:spLocks noChangeArrowheads="1"/>
          </p:cNvSpPr>
          <p:nvPr/>
        </p:nvSpPr>
        <p:spPr bwMode="auto">
          <a:xfrm>
            <a:off x="3286116" y="2133242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Kriterie-dokumentation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5" name="AutoShape 51"/>
          <p:cNvCxnSpPr>
            <a:cxnSpLocks noChangeShapeType="1"/>
            <a:stCxn id="22" idx="2"/>
            <a:endCxn id="24" idx="0"/>
          </p:cNvCxnSpPr>
          <p:nvPr/>
        </p:nvCxnSpPr>
        <p:spPr bwMode="auto">
          <a:xfrm rot="5400000">
            <a:off x="4395800" y="2028479"/>
            <a:ext cx="209525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52"/>
          <p:cNvCxnSpPr>
            <a:cxnSpLocks noChangeShapeType="1"/>
            <a:stCxn id="24" idx="2"/>
            <a:endCxn id="23" idx="0"/>
          </p:cNvCxnSpPr>
          <p:nvPr/>
        </p:nvCxnSpPr>
        <p:spPr bwMode="auto">
          <a:xfrm rot="5400000">
            <a:off x="4384039" y="3157839"/>
            <a:ext cx="233047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52"/>
          <p:cNvCxnSpPr>
            <a:cxnSpLocks noChangeShapeType="1"/>
          </p:cNvCxnSpPr>
          <p:nvPr/>
        </p:nvCxnSpPr>
        <p:spPr bwMode="auto">
          <a:xfrm rot="16200000" flipV="1">
            <a:off x="4346433" y="4336566"/>
            <a:ext cx="308259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3286116" y="4490696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Testrapport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6000760" y="5664198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Verifikationsbevis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Rectangle 47"/>
          <p:cNvSpPr>
            <a:spLocks noChangeArrowheads="1"/>
          </p:cNvSpPr>
          <p:nvPr/>
        </p:nvSpPr>
        <p:spPr bwMode="auto">
          <a:xfrm>
            <a:off x="6000760" y="4490696"/>
            <a:ext cx="2428892" cy="908074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9966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Verifikations</a:t>
            </a:r>
            <a:r>
              <a:rPr lang="en-US" sz="1800" dirty="0" smtClean="0">
                <a:solidFill>
                  <a:schemeClr val="tx1"/>
                </a:solidFill>
              </a:rPr>
              <a:t>-rapport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4" name="AutoShape 52"/>
          <p:cNvCxnSpPr>
            <a:cxnSpLocks noChangeShapeType="1"/>
            <a:stCxn id="3" idx="3"/>
            <a:endCxn id="22" idx="1"/>
          </p:cNvCxnSpPr>
          <p:nvPr/>
        </p:nvCxnSpPr>
        <p:spPr bwMode="auto">
          <a:xfrm>
            <a:off x="2928926" y="1469680"/>
            <a:ext cx="357190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52"/>
          <p:cNvCxnSpPr>
            <a:cxnSpLocks noChangeShapeType="1"/>
            <a:stCxn id="5" idx="3"/>
            <a:endCxn id="24" idx="1"/>
          </p:cNvCxnSpPr>
          <p:nvPr/>
        </p:nvCxnSpPr>
        <p:spPr bwMode="auto">
          <a:xfrm>
            <a:off x="2928926" y="2587279"/>
            <a:ext cx="357190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52"/>
          <p:cNvCxnSpPr>
            <a:cxnSpLocks noChangeShapeType="1"/>
            <a:stCxn id="4" idx="3"/>
            <a:endCxn id="23" idx="1"/>
          </p:cNvCxnSpPr>
          <p:nvPr/>
        </p:nvCxnSpPr>
        <p:spPr bwMode="auto">
          <a:xfrm flipV="1">
            <a:off x="2928926" y="3728400"/>
            <a:ext cx="357190" cy="188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52"/>
          <p:cNvCxnSpPr>
            <a:cxnSpLocks noChangeShapeType="1"/>
            <a:stCxn id="15" idx="3"/>
            <a:endCxn id="28" idx="1"/>
          </p:cNvCxnSpPr>
          <p:nvPr/>
        </p:nvCxnSpPr>
        <p:spPr bwMode="auto">
          <a:xfrm>
            <a:off x="2928926" y="4944733"/>
            <a:ext cx="357190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52"/>
          <p:cNvCxnSpPr>
            <a:cxnSpLocks noChangeShapeType="1"/>
            <a:stCxn id="23" idx="3"/>
            <a:endCxn id="19" idx="1"/>
          </p:cNvCxnSpPr>
          <p:nvPr/>
        </p:nvCxnSpPr>
        <p:spPr bwMode="auto">
          <a:xfrm>
            <a:off x="5715008" y="3728400"/>
            <a:ext cx="285752" cy="1887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0" name="AutoShape 52"/>
          <p:cNvCxnSpPr>
            <a:cxnSpLocks noChangeShapeType="1"/>
            <a:stCxn id="32" idx="2"/>
            <a:endCxn id="31" idx="0"/>
          </p:cNvCxnSpPr>
          <p:nvPr/>
        </p:nvCxnSpPr>
        <p:spPr bwMode="auto">
          <a:xfrm rot="5400000">
            <a:off x="7082492" y="5531484"/>
            <a:ext cx="265428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52"/>
          <p:cNvCxnSpPr>
            <a:cxnSpLocks noChangeShapeType="1"/>
            <a:stCxn id="19" idx="2"/>
            <a:endCxn id="32" idx="0"/>
          </p:cNvCxnSpPr>
          <p:nvPr/>
        </p:nvCxnSpPr>
        <p:spPr bwMode="auto">
          <a:xfrm rot="5400000">
            <a:off x="7062020" y="4337510"/>
            <a:ext cx="306372" cy="158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Forløb</a:t>
            </a:r>
            <a:endParaRPr lang="da-DK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5883294" cy="5843993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Andre hensyn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/>
              <a:t>Skabeloner og kvalitetsmanual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Ensartet og gennemskuelig kvalitet og produkt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Effektiv drift med lav pris og junior bemanding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Generiske kriterier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Generiske protokoller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QA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Anerkendelse udenfor EU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Opdeling i test  og verifikation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Forberedelse for EU beslutning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Begrænset </a:t>
            </a:r>
            <a:r>
              <a:rPr lang="da-DK" dirty="0" err="1" smtClean="0"/>
              <a:t>stakeholder</a:t>
            </a:r>
            <a:r>
              <a:rPr lang="da-DK" dirty="0" smtClean="0"/>
              <a:t> involvering</a:t>
            </a:r>
          </a:p>
          <a:p>
            <a:pPr lvl="1">
              <a:buFont typeface="Courier New" pitchFamily="49" charset="0"/>
              <a:buChar char="o"/>
            </a:pPr>
            <a:r>
              <a:rPr lang="da-DK" dirty="0" smtClean="0"/>
              <a:t>Holde pris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Helt konkret – et halvfærdigt eksempel</a:t>
            </a:r>
            <a:endParaRPr lang="da-DK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 l="-5263" t="-1217" r="-1754" b="-1049"/>
          <a:stretch>
            <a:fillRect/>
          </a:stretch>
        </p:blipFill>
        <p:spPr bwMode="auto">
          <a:xfrm>
            <a:off x="2214546" y="714356"/>
            <a:ext cx="4357718" cy="60007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Kriteriedokument - indholdsfortegnelse</a:t>
            </a:r>
            <a:endParaRPr lang="da-DK" dirty="0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2"/>
          <a:srcRect l="-3066" t="-1525" r="-3066"/>
          <a:stretch>
            <a:fillRect/>
          </a:stretch>
        </p:blipFill>
        <p:spPr bwMode="auto">
          <a:xfrm>
            <a:off x="1357290" y="1285859"/>
            <a:ext cx="6429420" cy="4755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Kriteriedokument  - opsummeringstabel</a:t>
            </a:r>
            <a:endParaRPr lang="da-DK" dirty="0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 l="-3747" t="-4136" r="-2553" b="-4030"/>
          <a:stretch>
            <a:fillRect/>
          </a:stretch>
        </p:blipFill>
        <p:spPr bwMode="auto">
          <a:xfrm>
            <a:off x="857224" y="785794"/>
            <a:ext cx="7358114" cy="57511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Verifikationsprotokol - indholdsfortegnelse</a:t>
            </a:r>
            <a:endParaRPr lang="da-DK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 l="-5769" r="-5769"/>
          <a:stretch>
            <a:fillRect/>
          </a:stretch>
        </p:blipFill>
        <p:spPr bwMode="auto">
          <a:xfrm>
            <a:off x="2000232" y="810869"/>
            <a:ext cx="4143404" cy="59379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I_UK">
  <a:themeElements>
    <a:clrScheme name="DHI_V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HI_VM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HI_V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DHI_UK</Template>
  <TotalTime>295</TotalTime>
  <Words>149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DHI_UK</vt:lpstr>
      <vt:lpstr>Projektseminar om ETV</vt:lpstr>
      <vt:lpstr>Hierakiet</vt:lpstr>
      <vt:lpstr>Arbejdsgang</vt:lpstr>
      <vt:lpstr>Forløb</vt:lpstr>
      <vt:lpstr>Andre hensyn</vt:lpstr>
      <vt:lpstr>Helt konkret – et halvfærdigt eksempel</vt:lpstr>
      <vt:lpstr>Kriteriedokument - indholdsfortegnelse</vt:lpstr>
      <vt:lpstr>Kriteriedokument  - opsummeringstabel</vt:lpstr>
      <vt:lpstr>Verifikationsprotokol - indholdsfortegnelse</vt:lpstr>
      <vt:lpstr>Verifikationsprotokol – QA plan</vt:lpstr>
      <vt:lpstr>Verifikationsprotokol – testdesign del</vt:lpstr>
      <vt:lpstr>Testplan – indholdsfortegnelse - udsnit</vt:lpstr>
      <vt:lpstr>Testplan – planlægning af standpipe</vt:lpstr>
      <vt:lpstr>QA rapport - skema</vt:lpstr>
      <vt:lpstr>Sammenfatning</vt:lpstr>
    </vt:vector>
  </TitlesOfParts>
  <Company>DHI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Projektseminar om ETV</dc:title>
  <dc:creator>Christian Grøn</dc:creator>
  <cp:lastModifiedBy>Christian Grøn</cp:lastModifiedBy>
  <cp:revision>31</cp:revision>
  <dcterms:created xsi:type="dcterms:W3CDTF">2008-09-01T10:11:08Z</dcterms:created>
  <dcterms:modified xsi:type="dcterms:W3CDTF">2008-09-02T10:29:31Z</dcterms:modified>
</cp:coreProperties>
</file>